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78" r:id="rId2"/>
    <p:sldId id="279" r:id="rId3"/>
    <p:sldId id="280" r:id="rId4"/>
    <p:sldId id="281" r:id="rId5"/>
    <p:sldId id="282" r:id="rId6"/>
  </p:sldIdLst>
  <p:sldSz cx="9144000" cy="5143500" type="screen16x9"/>
  <p:notesSz cx="6858000" cy="9144000"/>
  <p:embeddedFontLst>
    <p:embeddedFont>
      <p:font typeface="Average" pitchFamily="2" charset="77"/>
      <p:regular r:id="rId8"/>
    </p:embeddedFont>
    <p:embeddedFont>
      <p:font typeface="Oswald" pitchFamily="2" charset="77"/>
      <p:regular r:id="rId9"/>
      <p:bold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B197ED-ABFD-48A1-BB5B-BA322E2E330B}">
  <a:tblStyle styleId="{1CB197ED-ABFD-48A1-BB5B-BA322E2E330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83"/>
    <p:restoredTop sz="75782"/>
  </p:normalViewPr>
  <p:slideViewPr>
    <p:cSldViewPr snapToGrid="0">
      <p:cViewPr varScale="1">
        <p:scale>
          <a:sx n="127" d="100"/>
          <a:sy n="127" d="100"/>
        </p:scale>
        <p:origin x="1816"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9e6e299d48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9e6e299d48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CDD: Thanks Claribel, I’ll now discuss the various models we implemented during the competition.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first two models we tried were </a:t>
            </a:r>
            <a:r>
              <a:rPr lang="en" dirty="0" err="1"/>
              <a:t>XGBoost</a:t>
            </a:r>
            <a:r>
              <a:rPr lang="en" dirty="0"/>
              <a:t> and </a:t>
            </a:r>
            <a:r>
              <a:rPr lang="en" dirty="0" err="1"/>
              <a:t>LightGBM</a:t>
            </a:r>
            <a:r>
              <a:rPr lang="en" dirty="0"/>
              <a:t> – they are similar in that they are both gradient boosting models utilizing decision trees. The advantages of these models for this competition were that easy to get started with even without any tuning. Decision trees also support Null values without issue meaning that we did not need to figure out how to handle missing values in order to get started. The downsides for these models for this competition is that they have no concept of using information from prior timesteps and so feature engineering and preprocessing is required to capture any time-series information. So we needed to create features like lags and moving averages in order to incorporate temporal information.</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We also experimented with deep neural networks using dense layers. The advantage with DNNs was that the networks could capture relationships between features without us needing to explicitly engineer those features. However just like with the decision tree based models using dense layers meant we needed to figure out ways to engineer features that could capture relationships between observations over time. Also DNNs do not allow null values, so we needed to figure out ways to deal with missing values. We tried out building neural networks with both TensorFlow and </a:t>
            </a:r>
            <a:r>
              <a:rPr lang="en" dirty="0" err="1"/>
              <a:t>PyTorch</a:t>
            </a:r>
            <a:r>
              <a:rPr lang="en" dirty="0"/>
              <a:t> which both worked fine in the Kaggle environment.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As Claribel mentioned earlier we tested out a Temporal Convolutional Network which she did a great job summarizing.</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last model we tried out was a Recurrent Neural Network which I’ll go into a little more detail on our approach over the next couple of slides.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a3d77d715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a3d77d715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I won’t go into too many details explaining an RNN since we all learned about RNNs as part of this course and had a chance to implement one as part of the final Kaggle competition a few weeks ago. So just as a quick refresher, an RNN is a model that can take a sequence of observations and make predictions based on that input, but it also passes that information as input to the next timestep. So clearly it makes a good candidate for a model to use for time series forecasting.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other thing worth mentioning is that RNNs are flexible in the way they can handle various approaches for inputs to outputs as depicted on the figure on this slide. So clearly for a time series we’ll want to take many inputs and then depending on the task we might want to produce a single prediction or multiple predictions, both of which the RNN can handle.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a311ba6b9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a311ba6b9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 with all that flexibility there were several key decisions we needed to make when implementing our RNN. The first and arguably most important decision was how to construct the sequences to be passed as inputs to the model to best train. How many observations should we have in each sequence? Should we include all stocks, a single stock, some group of stocks together based on clustering? Should sequences be for a single day? </a:t>
            </a:r>
            <a:r>
              <a:rPr lang="en-US" dirty="0"/>
              <a:t>A</a:t>
            </a:r>
            <a:r>
              <a:rPr lang="en" dirty="0"/>
              <a:t> week?  A month? Should we have the samples in the sequences overlap? If so how much overlap? How do we handle variable length sequences?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Besides the sequence construction there were also decisions to be made on how to construct the network layers themselves. Should we use LSTM or GRU layers? How many layers? Should we use dropout?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Finally we need to determine </a:t>
            </a:r>
            <a:r>
              <a:rPr lang="en" dirty="0" err="1"/>
              <a:t>wh</a:t>
            </a:r>
            <a:r>
              <a:rPr lang="en-US" dirty="0"/>
              <a:t>at</a:t>
            </a:r>
            <a:r>
              <a:rPr lang="en" dirty="0"/>
              <a:t> the model should output. Would we make one prediction for just a single stock at each timestep? All 200 of the stocks or perhaps some subset based on clustering?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a311ba6b9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a311ba6b9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on this slide I recorded the decisions we made though we did test a few of the options. For sequence construction we decided it made the most sense to make our sequences by grouping all of the observations for a single stock on a single day. Since we were predicting prices for the last 10 minutes of the trading day, and we received observations for each stock every 10 seconds until 3:59PM that gave us a total of up to 55 observations for each sequence. Since our sequences were not that large we found that when training we had enough time and memory to use the full training set and fully overlapping sequences, and so we created a sequence at every single timestep.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Since the RNN layers we implemented using </a:t>
            </a:r>
            <a:r>
              <a:rPr lang="en-US" dirty="0" err="1"/>
              <a:t>tensorflow</a:t>
            </a:r>
            <a:r>
              <a:rPr lang="en-US" dirty="0"/>
              <a:t> require every sequence to have the same number of samples we padded each sequence to make sure each one was 55. For example at 3:50PM there would be only 1 sample, and then at 3:50 and 10 seconds we’d have 2 samples, and it wasn’t until 3:59PM we would have the full 55 samples.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layer construction we ended up with two hidden layers using GRU layers and 200 nodes in each layer. We also added a dropout of 0.2 after each of the GRU layers. We found LSTM had similar performance to GRU, but GRU is slightly simpler with fewer gates so we figured it would train slightly faster.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should mention when we trained we used a batch size of 32 to speed things up as well as not use too much memory.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our output we just made a single prediction to predict the target for that single stock ID 60 seconds from the last sample in the sequence.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9e6e299d48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9e6e299d48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When evaluating any of our models we applied the same approach.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Models Implemented</a:t>
            </a:r>
            <a:endParaRPr/>
          </a:p>
        </p:txBody>
      </p:sp>
      <p:sp>
        <p:nvSpPr>
          <p:cNvPr id="213" name="Google Shape;21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err="1"/>
              <a:t>XGBoost</a:t>
            </a:r>
            <a:endParaRPr dirty="0"/>
          </a:p>
          <a:p>
            <a:pPr marL="457200" lvl="0" indent="-342900" algn="l" rtl="0">
              <a:spcBef>
                <a:spcPts val="0"/>
              </a:spcBef>
              <a:spcAft>
                <a:spcPts val="0"/>
              </a:spcAft>
              <a:buSzPts val="1800"/>
              <a:buChar char="●"/>
            </a:pPr>
            <a:r>
              <a:rPr lang="en" dirty="0" err="1"/>
              <a:t>LightGBM</a:t>
            </a:r>
            <a:endParaRPr dirty="0"/>
          </a:p>
          <a:p>
            <a:pPr marL="457200" lvl="0" indent="-342900" algn="l" rtl="0">
              <a:spcBef>
                <a:spcPts val="0"/>
              </a:spcBef>
              <a:spcAft>
                <a:spcPts val="0"/>
              </a:spcAft>
              <a:buSzPts val="1800"/>
              <a:buChar char="●"/>
            </a:pPr>
            <a:r>
              <a:rPr lang="en" dirty="0"/>
              <a:t>Deep NN with dense layers</a:t>
            </a:r>
            <a:endParaRPr dirty="0"/>
          </a:p>
          <a:p>
            <a:pPr marL="914400" lvl="1" indent="-317500" algn="l" rtl="0">
              <a:spcBef>
                <a:spcPts val="0"/>
              </a:spcBef>
              <a:spcAft>
                <a:spcPts val="0"/>
              </a:spcAft>
              <a:buSzPts val="1400"/>
              <a:buChar char="○"/>
            </a:pPr>
            <a:r>
              <a:rPr lang="en" dirty="0"/>
              <a:t>Used both TensorFlow and </a:t>
            </a:r>
            <a:r>
              <a:rPr lang="en" dirty="0" err="1"/>
              <a:t>PyTorch</a:t>
            </a:r>
            <a:endParaRPr lang="en" dirty="0"/>
          </a:p>
          <a:p>
            <a:pPr indent="-317500">
              <a:buSzPts val="1400"/>
              <a:buFont typeface="Average"/>
              <a:buChar char="○"/>
            </a:pPr>
            <a:r>
              <a:rPr lang="en-US" dirty="0"/>
              <a:t>TCN</a:t>
            </a:r>
            <a:endParaRPr dirty="0"/>
          </a:p>
          <a:p>
            <a:pPr marL="457200" lvl="0" indent="-342900" algn="l" rtl="0">
              <a:spcBef>
                <a:spcPts val="0"/>
              </a:spcBef>
              <a:spcAft>
                <a:spcPts val="0"/>
              </a:spcAft>
              <a:buSzPts val="1800"/>
              <a:buChar char="●"/>
            </a:pPr>
            <a:r>
              <a:rPr lang="en" dirty="0"/>
              <a:t>RNN</a:t>
            </a:r>
            <a:endParaRPr dirty="0"/>
          </a:p>
          <a:p>
            <a:pPr marL="0" lvl="0" indent="0" algn="l" rtl="0">
              <a:spcBef>
                <a:spcPts val="1200"/>
              </a:spcBef>
              <a:spcAft>
                <a:spcPts val="1200"/>
              </a:spcAft>
              <a:buNone/>
            </a:pPr>
            <a:endParaRPr dirty="0"/>
          </a:p>
        </p:txBody>
      </p:sp>
      <p:pic>
        <p:nvPicPr>
          <p:cNvPr id="8" name="Audio 7">
            <a:extLst>
              <a:ext uri="{FF2B5EF4-FFF2-40B4-BE49-F238E27FC236}">
                <a16:creationId xmlns:a16="http://schemas.microsoft.com/office/drawing/2014/main" id="{F22F32A9-3ABD-12BE-FAE1-2F6E54A2BC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1434"/>
    </mc:Choice>
    <mc:Fallback xmlns="">
      <p:transition spd="slow" advTm="191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numSld="999"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RNN model refresher</a:t>
            </a:r>
            <a:endParaRPr/>
          </a:p>
        </p:txBody>
      </p:sp>
      <p:sp>
        <p:nvSpPr>
          <p:cNvPr id="219" name="Google Shape;219;p36"/>
          <p:cNvSpPr txBox="1">
            <a:spLocks noGrp="1"/>
          </p:cNvSpPr>
          <p:nvPr>
            <p:ph type="body" idx="1"/>
          </p:nvPr>
        </p:nvSpPr>
        <p:spPr>
          <a:xfrm>
            <a:off x="311700" y="1152475"/>
            <a:ext cx="8520600" cy="15900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440"/>
              <a:buNone/>
            </a:pPr>
            <a:r>
              <a:rPr lang="en" sz="1600"/>
              <a:t>An RNN is a model that can take information from past observations and directly use them in predicting future values making it an ideal choice for time series forecasting. It is also flexible in that it can take a different number of inputs and outputs. </a:t>
            </a:r>
            <a:endParaRPr sz="1600"/>
          </a:p>
          <a:p>
            <a:pPr marL="0" lvl="0" indent="0" algn="l" rtl="0">
              <a:lnSpc>
                <a:spcPct val="95000"/>
              </a:lnSpc>
              <a:spcBef>
                <a:spcPts val="1200"/>
              </a:spcBef>
              <a:spcAft>
                <a:spcPts val="1200"/>
              </a:spcAft>
              <a:buSzPts val="440"/>
              <a:buNone/>
            </a:pPr>
            <a:endParaRPr sz="1600"/>
          </a:p>
        </p:txBody>
      </p:sp>
      <p:pic>
        <p:nvPicPr>
          <p:cNvPr id="220" name="Google Shape;220;p36"/>
          <p:cNvPicPr preferRelativeResize="0"/>
          <p:nvPr/>
        </p:nvPicPr>
        <p:blipFill>
          <a:blip r:embed="rId5">
            <a:alphaModFix/>
          </a:blip>
          <a:stretch>
            <a:fillRect/>
          </a:stretch>
        </p:blipFill>
        <p:spPr>
          <a:xfrm>
            <a:off x="1165049" y="2129575"/>
            <a:ext cx="6571550" cy="2174425"/>
          </a:xfrm>
          <a:prstGeom prst="rect">
            <a:avLst/>
          </a:prstGeom>
          <a:noFill/>
          <a:ln>
            <a:noFill/>
          </a:ln>
        </p:spPr>
      </p:pic>
      <p:sp>
        <p:nvSpPr>
          <p:cNvPr id="221" name="Google Shape;221;p36"/>
          <p:cNvSpPr txBox="1"/>
          <p:nvPr/>
        </p:nvSpPr>
        <p:spPr>
          <a:xfrm>
            <a:off x="2251400" y="4417850"/>
            <a:ext cx="5485200" cy="32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rPr>
              <a:t>From https://karpathy.github.io/2015/05/21/rnn-effectiveness/</a:t>
            </a:r>
            <a:endParaRPr sz="1800">
              <a:solidFill>
                <a:schemeClr val="accent3"/>
              </a:solidFill>
              <a:latin typeface="Average"/>
              <a:ea typeface="Average"/>
              <a:cs typeface="Average"/>
              <a:sym typeface="Average"/>
            </a:endParaRPr>
          </a:p>
        </p:txBody>
      </p:sp>
      <p:pic>
        <p:nvPicPr>
          <p:cNvPr id="13" name="Audio 12">
            <a:extLst>
              <a:ext uri="{FF2B5EF4-FFF2-40B4-BE49-F238E27FC236}">
                <a16:creationId xmlns:a16="http://schemas.microsoft.com/office/drawing/2014/main" id="{1BDC4EC6-E58D-F845-8275-ADC7D4A7A8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7018"/>
    </mc:Choice>
    <mc:Fallback xmlns="">
      <p:transition spd="slow" advTm="87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RNN implementation options</a:t>
            </a:r>
            <a:endParaRPr/>
          </a:p>
        </p:txBody>
      </p:sp>
      <p:sp>
        <p:nvSpPr>
          <p:cNvPr id="227" name="Google Shape;227;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dirty="0"/>
              <a:t>Sequence construction</a:t>
            </a:r>
            <a:endParaRPr dirty="0"/>
          </a:p>
          <a:p>
            <a:pPr marL="914400" lvl="1" indent="-330200" algn="l" rtl="0">
              <a:spcBef>
                <a:spcPts val="0"/>
              </a:spcBef>
              <a:spcAft>
                <a:spcPts val="0"/>
              </a:spcAft>
              <a:buSzPts val="1600"/>
              <a:buChar char="○"/>
            </a:pPr>
            <a:r>
              <a:rPr lang="en" sz="1600" dirty="0"/>
              <a:t>How to group samples: Group by arbitrary number of samples, by stock ID, by date ID, by stock ID and date ID</a:t>
            </a:r>
            <a:endParaRPr sz="1600" dirty="0"/>
          </a:p>
          <a:p>
            <a:pPr marL="914400" lvl="1" indent="-330200" algn="l" rtl="0">
              <a:spcBef>
                <a:spcPts val="0"/>
              </a:spcBef>
              <a:spcAft>
                <a:spcPts val="0"/>
              </a:spcAft>
              <a:buSzPts val="1600"/>
              <a:buChar char="○"/>
            </a:pPr>
            <a:r>
              <a:rPr lang="en" sz="1600" dirty="0"/>
              <a:t>Window size: How much should sequence samples overlap? Every sample, every 5 samples, etc.</a:t>
            </a:r>
            <a:endParaRPr sz="1600" dirty="0"/>
          </a:p>
          <a:p>
            <a:pPr marL="914400" lvl="1" indent="-330200" algn="l" rtl="0">
              <a:spcBef>
                <a:spcPts val="0"/>
              </a:spcBef>
              <a:spcAft>
                <a:spcPts val="0"/>
              </a:spcAft>
              <a:buSzPts val="1600"/>
              <a:buChar char="○"/>
            </a:pPr>
            <a:r>
              <a:rPr lang="en" sz="1600" dirty="0"/>
              <a:t>How to deal with variable length sequences?</a:t>
            </a:r>
            <a:endParaRPr sz="1600" dirty="0"/>
          </a:p>
          <a:p>
            <a:pPr marL="457200" lvl="0" indent="-342900" algn="l" rtl="0">
              <a:spcBef>
                <a:spcPts val="0"/>
              </a:spcBef>
              <a:spcAft>
                <a:spcPts val="0"/>
              </a:spcAft>
              <a:buSzPts val="1800"/>
              <a:buChar char="●"/>
            </a:pPr>
            <a:r>
              <a:rPr lang="en" dirty="0"/>
              <a:t>Layer construction</a:t>
            </a:r>
            <a:endParaRPr dirty="0"/>
          </a:p>
          <a:p>
            <a:pPr marL="914400" lvl="1" indent="-330200" algn="l" rtl="0">
              <a:spcBef>
                <a:spcPts val="0"/>
              </a:spcBef>
              <a:spcAft>
                <a:spcPts val="0"/>
              </a:spcAft>
              <a:buSzPts val="1600"/>
              <a:buChar char="○"/>
            </a:pPr>
            <a:r>
              <a:rPr lang="en" sz="1600" dirty="0"/>
              <a:t>LSTM or GRU</a:t>
            </a:r>
            <a:endParaRPr sz="1600" dirty="0"/>
          </a:p>
          <a:p>
            <a:pPr marL="914400" lvl="1" indent="-330200" algn="l" rtl="0">
              <a:spcBef>
                <a:spcPts val="0"/>
              </a:spcBef>
              <a:spcAft>
                <a:spcPts val="0"/>
              </a:spcAft>
              <a:buSzPts val="1600"/>
              <a:buChar char="○"/>
            </a:pPr>
            <a:r>
              <a:rPr lang="en" sz="1600" dirty="0"/>
              <a:t>Number of hidden layers</a:t>
            </a:r>
            <a:endParaRPr sz="1600" dirty="0"/>
          </a:p>
          <a:p>
            <a:pPr marL="914400" lvl="1" indent="-330200" algn="l" rtl="0">
              <a:spcBef>
                <a:spcPts val="0"/>
              </a:spcBef>
              <a:spcAft>
                <a:spcPts val="0"/>
              </a:spcAft>
              <a:buSzPts val="1600"/>
              <a:buChar char="○"/>
            </a:pPr>
            <a:r>
              <a:rPr lang="en" sz="1600" dirty="0"/>
              <a:t>Dropout</a:t>
            </a:r>
            <a:endParaRPr sz="1600" dirty="0"/>
          </a:p>
          <a:p>
            <a:pPr marL="457200" lvl="0" indent="-342900" algn="l" rtl="0">
              <a:spcBef>
                <a:spcPts val="0"/>
              </a:spcBef>
              <a:spcAft>
                <a:spcPts val="0"/>
              </a:spcAft>
              <a:buSzPts val="1800"/>
              <a:buChar char="●"/>
            </a:pPr>
            <a:r>
              <a:rPr lang="en" dirty="0"/>
              <a:t>Output</a:t>
            </a:r>
            <a:endParaRPr dirty="0"/>
          </a:p>
          <a:p>
            <a:pPr marL="914400" lvl="1" indent="-330200" algn="l" rtl="0">
              <a:spcBef>
                <a:spcPts val="0"/>
              </a:spcBef>
              <a:spcAft>
                <a:spcPts val="0"/>
              </a:spcAft>
              <a:buSzPts val="1600"/>
              <a:buChar char="○"/>
            </a:pPr>
            <a:r>
              <a:rPr lang="en" sz="1600" dirty="0"/>
              <a:t>One prediction vs all 200 stock predictions per timestep </a:t>
            </a:r>
            <a:endParaRPr sz="1600" dirty="0"/>
          </a:p>
        </p:txBody>
      </p:sp>
      <p:pic>
        <p:nvPicPr>
          <p:cNvPr id="15" name="Audio 14">
            <a:extLst>
              <a:ext uri="{FF2B5EF4-FFF2-40B4-BE49-F238E27FC236}">
                <a16:creationId xmlns:a16="http://schemas.microsoft.com/office/drawing/2014/main" id="{14C0D0CE-AB64-691D-EAF5-F5F01F7E3F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7280"/>
    </mc:Choice>
    <mc:Fallback xmlns="">
      <p:transition spd="slow" advTm="117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6666"/>
              <a:buFont typeface="Arial"/>
              <a:buNone/>
            </a:pPr>
            <a:r>
              <a:rPr lang="en"/>
              <a:t>RNN implementation decisions</a:t>
            </a:r>
            <a:endParaRPr/>
          </a:p>
        </p:txBody>
      </p:sp>
      <p:sp>
        <p:nvSpPr>
          <p:cNvPr id="233" name="Google Shape;233;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Char char="●"/>
            </a:pPr>
            <a:r>
              <a:rPr lang="en"/>
              <a:t>Sequence construction</a:t>
            </a:r>
            <a:endParaRPr/>
          </a:p>
          <a:p>
            <a:pPr marL="914400" lvl="1" indent="-317500" algn="l" rtl="0">
              <a:spcBef>
                <a:spcPts val="0"/>
              </a:spcBef>
              <a:spcAft>
                <a:spcPts val="0"/>
              </a:spcAft>
              <a:buSzPts val="1400"/>
              <a:buChar char="○"/>
            </a:pPr>
            <a:r>
              <a:rPr lang="en"/>
              <a:t>Grouped by stock_id and date_id meaning that each sequence consisted of up to 55 observations for a single stock for each day.</a:t>
            </a:r>
            <a:endParaRPr/>
          </a:p>
          <a:p>
            <a:pPr marL="914400" lvl="1" indent="-317500" algn="l" rtl="0">
              <a:spcBef>
                <a:spcPts val="0"/>
              </a:spcBef>
              <a:spcAft>
                <a:spcPts val="0"/>
              </a:spcAft>
              <a:buSzPts val="1400"/>
              <a:buChar char="○"/>
            </a:pPr>
            <a:r>
              <a:rPr lang="en"/>
              <a:t>Window size of 1 meaning maximum overlap between sequences</a:t>
            </a:r>
            <a:endParaRPr/>
          </a:p>
          <a:p>
            <a:pPr marL="914400" lvl="1" indent="-317500" algn="l" rtl="0">
              <a:spcBef>
                <a:spcPts val="0"/>
              </a:spcBef>
              <a:spcAft>
                <a:spcPts val="0"/>
              </a:spcAft>
              <a:buSzPts val="1400"/>
              <a:buChar char="○"/>
            </a:pPr>
            <a:r>
              <a:rPr lang="en"/>
              <a:t>Used padding which was added to the beginning of sequences to ensure every sequence had 55 samples.</a:t>
            </a:r>
            <a:endParaRPr/>
          </a:p>
          <a:p>
            <a:pPr marL="457200" lvl="0" indent="-342900" algn="l" rtl="0">
              <a:spcBef>
                <a:spcPts val="0"/>
              </a:spcBef>
              <a:spcAft>
                <a:spcPts val="0"/>
              </a:spcAft>
              <a:buSzPts val="1800"/>
              <a:buChar char="●"/>
            </a:pPr>
            <a:r>
              <a:rPr lang="en"/>
              <a:t>Layer construction</a:t>
            </a:r>
            <a:endParaRPr/>
          </a:p>
          <a:p>
            <a:pPr marL="914400" lvl="1" indent="-317500" algn="l" rtl="0">
              <a:spcBef>
                <a:spcPts val="0"/>
              </a:spcBef>
              <a:spcAft>
                <a:spcPts val="0"/>
              </a:spcAft>
              <a:buSzPts val="1400"/>
              <a:buChar char="○"/>
            </a:pPr>
            <a:r>
              <a:rPr lang="en"/>
              <a:t>Used multiple hidden layers with 200 nodes in each hidden layer. Used GRU layers, but LSTM had similar results.</a:t>
            </a:r>
            <a:endParaRPr/>
          </a:p>
          <a:p>
            <a:pPr marL="914400" lvl="1" indent="-317500" algn="l" rtl="0">
              <a:spcBef>
                <a:spcPts val="0"/>
              </a:spcBef>
              <a:spcAft>
                <a:spcPts val="0"/>
              </a:spcAft>
              <a:buSzPts val="1400"/>
              <a:buChar char="○"/>
            </a:pPr>
            <a:r>
              <a:rPr lang="en"/>
              <a:t>Added a dropout layer with dropout of 0.2 after each GRU layer.</a:t>
            </a:r>
            <a:endParaRPr/>
          </a:p>
          <a:p>
            <a:pPr marL="457200" lvl="0" indent="-342900" algn="l" rtl="0">
              <a:spcBef>
                <a:spcPts val="0"/>
              </a:spcBef>
              <a:spcAft>
                <a:spcPts val="0"/>
              </a:spcAft>
              <a:buSzPts val="1800"/>
              <a:buChar char="●"/>
            </a:pPr>
            <a:r>
              <a:rPr lang="en"/>
              <a:t>Output</a:t>
            </a:r>
            <a:endParaRPr/>
          </a:p>
          <a:p>
            <a:pPr marL="914400" lvl="1" indent="-317500" algn="l" rtl="0">
              <a:spcBef>
                <a:spcPts val="0"/>
              </a:spcBef>
              <a:spcAft>
                <a:spcPts val="0"/>
              </a:spcAft>
              <a:buSzPts val="1400"/>
              <a:buChar char="○"/>
            </a:pPr>
            <a:r>
              <a:rPr lang="en"/>
              <a:t>Based on the sequence construction we decided on a single output representing the predicted value for a given stock at each timestep.</a:t>
            </a:r>
            <a:endParaRPr/>
          </a:p>
        </p:txBody>
      </p:sp>
      <p:pic>
        <p:nvPicPr>
          <p:cNvPr id="9" name="Audio 8">
            <a:extLst>
              <a:ext uri="{FF2B5EF4-FFF2-40B4-BE49-F238E27FC236}">
                <a16:creationId xmlns:a16="http://schemas.microsoft.com/office/drawing/2014/main" id="{42BE62F5-0BDB-5523-271A-47CFB4FDE4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9141"/>
    </mc:Choice>
    <mc:Fallback xmlns="">
      <p:transition spd="slow" advTm="149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Metric Testing &amp; Model Evaluation</a:t>
            </a:r>
            <a:endParaRPr/>
          </a:p>
        </p:txBody>
      </p:sp>
      <p:sp>
        <p:nvSpPr>
          <p:cNvPr id="239" name="Google Shape;239;p39"/>
          <p:cNvSpPr txBox="1">
            <a:spLocks noGrp="1"/>
          </p:cNvSpPr>
          <p:nvPr>
            <p:ph type="body" idx="1"/>
          </p:nvPr>
        </p:nvSpPr>
        <p:spPr>
          <a:xfrm>
            <a:off x="80550" y="829700"/>
            <a:ext cx="8982900" cy="688500"/>
          </a:xfrm>
          <a:prstGeom prst="rect">
            <a:avLst/>
          </a:prstGeom>
        </p:spPr>
        <p:txBody>
          <a:bodyPr spcFirstLastPara="1" wrap="square" lIns="91425" tIns="91425" rIns="91425" bIns="91425" anchor="t" anchorCtr="0">
            <a:normAutofit lnSpcReduction="10000"/>
          </a:bodyPr>
          <a:lstStyle/>
          <a:p>
            <a:pPr marL="457200" lvl="0" indent="-330200" algn="l" rtl="0">
              <a:spcBef>
                <a:spcPts val="0"/>
              </a:spcBef>
              <a:spcAft>
                <a:spcPts val="0"/>
              </a:spcAft>
              <a:buSzPts val="1600"/>
              <a:buChar char="●"/>
            </a:pPr>
            <a:r>
              <a:rPr lang="en" sz="1600"/>
              <a:t>We used a validation set with 20% of the training data and computed the mean average error. As we made changes this was our main indicator of whether performance improved.</a:t>
            </a:r>
            <a:endParaRPr sz="1600"/>
          </a:p>
        </p:txBody>
      </p:sp>
      <p:pic>
        <p:nvPicPr>
          <p:cNvPr id="240" name="Google Shape;240;p39"/>
          <p:cNvPicPr preferRelativeResize="0"/>
          <p:nvPr/>
        </p:nvPicPr>
        <p:blipFill>
          <a:blip r:embed="rId5">
            <a:alphaModFix/>
          </a:blip>
          <a:stretch>
            <a:fillRect/>
          </a:stretch>
        </p:blipFill>
        <p:spPr>
          <a:xfrm>
            <a:off x="3888050" y="1626260"/>
            <a:ext cx="4864350" cy="3124591"/>
          </a:xfrm>
          <a:prstGeom prst="rect">
            <a:avLst/>
          </a:prstGeom>
          <a:noFill/>
          <a:ln>
            <a:noFill/>
          </a:ln>
        </p:spPr>
      </p:pic>
      <p:sp>
        <p:nvSpPr>
          <p:cNvPr id="241" name="Google Shape;241;p39"/>
          <p:cNvSpPr txBox="1"/>
          <p:nvPr/>
        </p:nvSpPr>
        <p:spPr>
          <a:xfrm>
            <a:off x="69650" y="1810850"/>
            <a:ext cx="3818400" cy="29400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dk2"/>
              </a:buClr>
              <a:buSzPts val="1600"/>
              <a:buChar char="●"/>
            </a:pPr>
            <a:r>
              <a:rPr lang="en" sz="1600">
                <a:solidFill>
                  <a:schemeClr val="dk2"/>
                </a:solidFill>
              </a:rPr>
              <a:t>We used the chart on the right comparing predicted and actual values to also sanity check the predictions made sense.</a:t>
            </a:r>
            <a:endParaRPr sz="1600">
              <a:solidFill>
                <a:schemeClr val="dk2"/>
              </a:solidFill>
            </a:endParaRPr>
          </a:p>
          <a:p>
            <a:pPr marL="457200" lvl="0" indent="0" algn="l" rtl="0">
              <a:spcBef>
                <a:spcPts val="0"/>
              </a:spcBef>
              <a:spcAft>
                <a:spcPts val="0"/>
              </a:spcAft>
              <a:buNone/>
            </a:pPr>
            <a:endParaRPr sz="1600">
              <a:solidFill>
                <a:schemeClr val="dk2"/>
              </a:solidFill>
            </a:endParaRPr>
          </a:p>
          <a:p>
            <a:pPr marL="457200" lvl="0" indent="-330200" algn="l" rtl="0">
              <a:spcBef>
                <a:spcPts val="0"/>
              </a:spcBef>
              <a:spcAft>
                <a:spcPts val="0"/>
              </a:spcAft>
              <a:buClr>
                <a:schemeClr val="dk2"/>
              </a:buClr>
              <a:buSzPts val="1600"/>
              <a:buChar char="●"/>
            </a:pPr>
            <a:r>
              <a:rPr lang="en" sz="1600">
                <a:solidFill>
                  <a:schemeClr val="dk2"/>
                </a:solidFill>
              </a:rPr>
              <a:t>Note that the variance in predictions was much lower than the variance in the true data as a result of mean average error being the performance metric. </a:t>
            </a:r>
            <a:endParaRPr sz="1600">
              <a:solidFill>
                <a:schemeClr val="dk2"/>
              </a:solidFill>
            </a:endParaRPr>
          </a:p>
        </p:txBody>
      </p:sp>
      <p:pic>
        <p:nvPicPr>
          <p:cNvPr id="5" name="Audio 4">
            <a:extLst>
              <a:ext uri="{FF2B5EF4-FFF2-40B4-BE49-F238E27FC236}">
                <a16:creationId xmlns:a16="http://schemas.microsoft.com/office/drawing/2014/main" id="{E7AD17EF-7AAD-DA8B-6FF7-B60ECF7CED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4629"/>
    </mc:Choice>
    <mc:Fallback xmlns="">
      <p:transition spd="slow" advTm="104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1336</Words>
  <Application>Microsoft Macintosh PowerPoint</Application>
  <PresentationFormat>On-screen Show (16:9)</PresentationFormat>
  <Paragraphs>63</Paragraphs>
  <Slides>5</Slides>
  <Notes>5</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Oswald</vt:lpstr>
      <vt:lpstr>Average</vt:lpstr>
      <vt:lpstr>Arial</vt:lpstr>
      <vt:lpstr>Slate</vt:lpstr>
      <vt:lpstr>Models Implemented</vt:lpstr>
      <vt:lpstr>RNN model refresher</vt:lpstr>
      <vt:lpstr>RNN implementation options</vt:lpstr>
      <vt:lpstr>RNN implementation decisions</vt:lpstr>
      <vt:lpstr>Metric Testing &amp; Model 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Beans</dc:title>
  <cp:lastModifiedBy>Chris Durbin</cp:lastModifiedBy>
  <cp:revision>4</cp:revision>
  <dcterms:modified xsi:type="dcterms:W3CDTF">2023-12-08T18:15:39Z</dcterms:modified>
</cp:coreProperties>
</file>